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60" r:id="rId2"/>
  </p:sldIdLst>
  <p:sldSz cx="12192000" cy="6858000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D2D8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382A6-C1E6-40BA-9B54-523307A65264}" v="2" dt="2025-01-28T14:43:31.4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éverine HANRIOT-COLIN" userId="6dccc1e4-25c6-4c63-a0ef-cf83fe334d8f" providerId="ADAL" clId="{61B2FEDF-7452-48ED-B84B-1F4987B769CB}"/>
    <pc:docChg chg="undo custSel modSld">
      <pc:chgData name="Séverine HANRIOT-COLIN" userId="6dccc1e4-25c6-4c63-a0ef-cf83fe334d8f" providerId="ADAL" clId="{61B2FEDF-7452-48ED-B84B-1F4987B769CB}" dt="2024-12-23T16:25:20.035" v="200" actId="108"/>
      <pc:docMkLst>
        <pc:docMk/>
      </pc:docMkLst>
      <pc:sldChg chg="addSp delSp modSp mod">
        <pc:chgData name="Séverine HANRIOT-COLIN" userId="6dccc1e4-25c6-4c63-a0ef-cf83fe334d8f" providerId="ADAL" clId="{61B2FEDF-7452-48ED-B84B-1F4987B769CB}" dt="2024-12-23T16:25:20.035" v="200" actId="108"/>
        <pc:sldMkLst>
          <pc:docMk/>
          <pc:sldMk cId="0" sldId="760"/>
        </pc:sldMkLst>
        <pc:spChg chg="add mod">
          <ac:chgData name="Séverine HANRIOT-COLIN" userId="6dccc1e4-25c6-4c63-a0ef-cf83fe334d8f" providerId="ADAL" clId="{61B2FEDF-7452-48ED-B84B-1F4987B769CB}" dt="2024-12-23T16:25:20.035" v="200" actId="108"/>
          <ac:spMkLst>
            <pc:docMk/>
            <pc:sldMk cId="0" sldId="760"/>
            <ac:spMk id="12" creationId="{093F813D-C79F-D54A-3A74-3631C9A3EB80}"/>
          </ac:spMkLst>
        </pc:spChg>
        <pc:graphicFrameChg chg="add mod modGraphic">
          <ac:chgData name="Séverine HANRIOT-COLIN" userId="6dccc1e4-25c6-4c63-a0ef-cf83fe334d8f" providerId="ADAL" clId="{61B2FEDF-7452-48ED-B84B-1F4987B769CB}" dt="2024-12-23T16:17:57.632" v="116" actId="14734"/>
          <ac:graphicFrameMkLst>
            <pc:docMk/>
            <pc:sldMk cId="0" sldId="760"/>
            <ac:graphicFrameMk id="2" creationId="{D756C773-E123-392E-7078-66D8A291A9BB}"/>
          </ac:graphicFrameMkLst>
        </pc:graphicFrameChg>
        <pc:graphicFrameChg chg="add mod modGraphic">
          <ac:chgData name="Séverine HANRIOT-COLIN" userId="6dccc1e4-25c6-4c63-a0ef-cf83fe334d8f" providerId="ADAL" clId="{61B2FEDF-7452-48ED-B84B-1F4987B769CB}" dt="2024-12-23T16:25:07.651" v="197" actId="1076"/>
          <ac:graphicFrameMkLst>
            <pc:docMk/>
            <pc:sldMk cId="0" sldId="760"/>
            <ac:graphicFrameMk id="3" creationId="{094CF962-B6A2-EE85-C173-06ACB0FC9465}"/>
          </ac:graphicFrameMkLst>
        </pc:graphicFrameChg>
        <pc:graphicFrameChg chg="mod modGraphic">
          <ac:chgData name="Séverine HANRIOT-COLIN" userId="6dccc1e4-25c6-4c63-a0ef-cf83fe334d8f" providerId="ADAL" clId="{61B2FEDF-7452-48ED-B84B-1F4987B769CB}" dt="2024-12-23T16:23:52.653" v="168" actId="14734"/>
          <ac:graphicFrameMkLst>
            <pc:docMk/>
            <pc:sldMk cId="0" sldId="760"/>
            <ac:graphicFrameMk id="7" creationId="{094F71EF-4DCB-F213-32C4-19CABDAC1715}"/>
          </ac:graphicFrameMkLst>
        </pc:graphicFrameChg>
        <pc:graphicFrameChg chg="mod modGraphic">
          <ac:chgData name="Séverine HANRIOT-COLIN" userId="6dccc1e4-25c6-4c63-a0ef-cf83fe334d8f" providerId="ADAL" clId="{61B2FEDF-7452-48ED-B84B-1F4987B769CB}" dt="2024-12-23T16:18:05.553" v="117" actId="1076"/>
          <ac:graphicFrameMkLst>
            <pc:docMk/>
            <pc:sldMk cId="0" sldId="760"/>
            <ac:graphicFrameMk id="9" creationId="{D02D7CC5-2DC9-CB5F-0817-A74723156B6B}"/>
          </ac:graphicFrameMkLst>
        </pc:graphicFrameChg>
        <pc:graphicFrameChg chg="mod modGraphic">
          <ac:chgData name="Séverine HANRIOT-COLIN" userId="6dccc1e4-25c6-4c63-a0ef-cf83fe334d8f" providerId="ADAL" clId="{61B2FEDF-7452-48ED-B84B-1F4987B769CB}" dt="2024-12-23T16:17:55.094" v="115" actId="14734"/>
          <ac:graphicFrameMkLst>
            <pc:docMk/>
            <pc:sldMk cId="0" sldId="760"/>
            <ac:graphicFrameMk id="10" creationId="{48E32DAD-264D-202C-E081-C9BD71382E20}"/>
          </ac:graphicFrameMkLst>
        </pc:graphicFrameChg>
      </pc:sldChg>
    </pc:docChg>
  </pc:docChgLst>
  <pc:docChgLst>
    <pc:chgData name="Séverine HANRIOT-COLIN" userId="6dccc1e4-25c6-4c63-a0ef-cf83fe334d8f" providerId="ADAL" clId="{2C9382A6-C1E6-40BA-9B54-523307A65264}"/>
    <pc:docChg chg="custSel modSld">
      <pc:chgData name="Séverine HANRIOT-COLIN" userId="6dccc1e4-25c6-4c63-a0ef-cf83fe334d8f" providerId="ADAL" clId="{2C9382A6-C1E6-40BA-9B54-523307A65264}" dt="2025-01-28T14:43:37.475" v="56" actId="14100"/>
      <pc:docMkLst>
        <pc:docMk/>
      </pc:docMkLst>
      <pc:sldChg chg="modSp mod">
        <pc:chgData name="Séverine HANRIOT-COLIN" userId="6dccc1e4-25c6-4c63-a0ef-cf83fe334d8f" providerId="ADAL" clId="{2C9382A6-C1E6-40BA-9B54-523307A65264}" dt="2025-01-28T14:43:37.475" v="56" actId="14100"/>
        <pc:sldMkLst>
          <pc:docMk/>
          <pc:sldMk cId="0" sldId="760"/>
        </pc:sldMkLst>
        <pc:spChg chg="mod">
          <ac:chgData name="Séverine HANRIOT-COLIN" userId="6dccc1e4-25c6-4c63-a0ef-cf83fe334d8f" providerId="ADAL" clId="{2C9382A6-C1E6-40BA-9B54-523307A65264}" dt="2025-01-27T16:50:53.753" v="39" actId="20577"/>
          <ac:spMkLst>
            <pc:docMk/>
            <pc:sldMk cId="0" sldId="760"/>
            <ac:spMk id="15" creationId="{86F2556C-E5A1-BF1B-38DA-FE04A664F345}"/>
          </ac:spMkLst>
        </pc:spChg>
        <pc:spChg chg="mod">
          <ac:chgData name="Séverine HANRIOT-COLIN" userId="6dccc1e4-25c6-4c63-a0ef-cf83fe334d8f" providerId="ADAL" clId="{2C9382A6-C1E6-40BA-9B54-523307A65264}" dt="2025-01-27T16:51:16.926" v="53" actId="20577"/>
          <ac:spMkLst>
            <pc:docMk/>
            <pc:sldMk cId="0" sldId="760"/>
            <ac:spMk id="19" creationId="{C376C02E-3CFC-5AF9-840D-D7A7B125B2EB}"/>
          </ac:spMkLst>
        </pc:spChg>
        <pc:graphicFrameChg chg="mod modGraphic">
          <ac:chgData name="Séverine HANRIOT-COLIN" userId="6dccc1e4-25c6-4c63-a0ef-cf83fe334d8f" providerId="ADAL" clId="{2C9382A6-C1E6-40BA-9B54-523307A65264}" dt="2025-01-28T14:43:37.475" v="56" actId="14100"/>
          <ac:graphicFrameMkLst>
            <pc:docMk/>
            <pc:sldMk cId="0" sldId="760"/>
            <ac:graphicFrameMk id="3" creationId="{094CF962-B6A2-EE85-C173-06ACB0FC9465}"/>
          </ac:graphicFrameMkLst>
        </pc:graphicFrameChg>
        <pc:graphicFrameChg chg="mod modGraphic">
          <ac:chgData name="Séverine HANRIOT-COLIN" userId="6dccc1e4-25c6-4c63-a0ef-cf83fe334d8f" providerId="ADAL" clId="{2C9382A6-C1E6-40BA-9B54-523307A65264}" dt="2025-01-28T14:43:37.475" v="56" actId="14100"/>
          <ac:graphicFrameMkLst>
            <pc:docMk/>
            <pc:sldMk cId="0" sldId="760"/>
            <ac:graphicFrameMk id="7" creationId="{094F71EF-4DCB-F213-32C4-19CABDAC171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347BA-2AF9-4B78-8125-A81B0CC02A5F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D72A7-2153-4D2B-8EB7-264D5B62EF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175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DD0428-712A-4DD9-8031-E21057CFF78B}" type="slidenum">
              <a:rPr lang="fr-FR" altLang="fr-FR" smtClean="0"/>
              <a:pPr>
                <a:defRPr/>
              </a:pPr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01727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66C057-0EDC-957F-CD07-75ECDF8D9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4D1BA0-008A-6FFC-4342-664FAE909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410B71-F127-481B-FB7A-5BC2FBCA6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6C19-C9D9-4763-84F4-E2FEABD119BF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5E5615-2A2B-CB63-8036-67DD55256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E27C95-1E37-9DA4-4E00-AB54492C5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DB92-C127-4E57-B128-ACDD05A6C4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686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850DB9-D8D9-5987-0CA4-190B8955C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5E03A52-3759-35DD-A2DD-2C968597C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A38A5C-CC8E-C75D-578D-52FF8C2FF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6C19-C9D9-4763-84F4-E2FEABD119BF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EC6678-6E2A-5704-ED4E-D63DE3533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401E8-02F6-755A-EC63-393B5883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DB92-C127-4E57-B128-ACDD05A6C4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60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9E200C1-D0B3-C58E-13D7-54EC77D776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2430D6-F29D-1728-7E79-828CF03D3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F14BA6-2F3E-DE79-9BCD-0C89A2D67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6C19-C9D9-4763-84F4-E2FEABD119BF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DDF42F-BBFD-C67C-471E-81B95A8F0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674C76-CA4E-1B36-FBE9-FA53FC52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DB92-C127-4E57-B128-ACDD05A6C4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63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036A5-A4F1-9EA7-88EE-02060B76B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4C3DF2-36A6-CCCA-D83B-59102DAA5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61355B-CDC0-738B-CC07-8FF9903F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6C19-C9D9-4763-84F4-E2FEABD119BF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481D62-C4F3-6DD8-F3DD-5D0A6021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D5123E-2179-AB2B-BB88-7AB20BA48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DB92-C127-4E57-B128-ACDD05A6C4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18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4D4A31-7443-994D-08E2-D04BC4290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60C24C-9F80-134C-6FFB-ED094EBCF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A2ED3A-D067-3E60-1235-BF14CD730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6C19-C9D9-4763-84F4-E2FEABD119BF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3230E6-AB1A-B615-0B34-FE2C6678A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28B711-658E-D06A-89CD-B6E0619F9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DB92-C127-4E57-B128-ACDD05A6C4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467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D9E710-C739-44FC-DFAD-E5A96D862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730D9D-C0C1-21A4-ED63-D70D5A609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0FD9213-442A-6A81-8DFA-0E95501E4B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C0BD3C-A05D-EAF0-2922-7DBA76AB8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6C19-C9D9-4763-84F4-E2FEABD119BF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902445-9496-BD7D-8108-745F6014D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C0D811-F1AA-F958-B0F7-0995B35A3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DB92-C127-4E57-B128-ACDD05A6C4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28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218D1E-8AC7-716F-177D-5ED1B377C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EFC8B5-FAA1-9E55-571C-1329B5154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AD98C6-6C39-6592-5186-833F0398E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0EF6313-5B1A-AA11-499A-2C43E9E944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FDE6D3C-B300-A069-4A1B-CC58294C0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3F14230-CD44-9532-92CB-2D2D9FE8C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6C19-C9D9-4763-84F4-E2FEABD119BF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16F424A-4997-1024-37E0-1EFBBD6AD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B76F296-5782-D98C-7F5B-7A8AD180A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DB92-C127-4E57-B128-ACDD05A6C4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340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B37AEE-0CD5-3CDA-D072-FB85F5C00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C886DEE-1438-4D53-07C0-F26020D99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6C19-C9D9-4763-84F4-E2FEABD119BF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59DD43E-076C-6383-A166-4977039DD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2FC5825-7FAA-2FDC-1F29-50FE407A6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DB92-C127-4E57-B128-ACDD05A6C4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07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0DFFA9-0CB1-7F6C-EBF8-ADFBC7839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6C19-C9D9-4763-84F4-E2FEABD119BF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E182E92-FCE1-8ECB-D765-120E6934B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DDB75AC-BC92-451A-B453-940BFA445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DB92-C127-4E57-B128-ACDD05A6C4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84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A5D470-5150-6E39-72E2-09F9CFE0C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418D1B-E88B-074B-1BAD-15EFFD20B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FFED8A9-AFCC-40E7-E888-DF2A742E9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F1CE0B2-DC43-1D6B-160F-D1F5343BB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6C19-C9D9-4763-84F4-E2FEABD119BF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2318118-7CB7-D1A7-631D-790513AA9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5A459C-402A-3D17-25D1-74F004C07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DB92-C127-4E57-B128-ACDD05A6C4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090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CDE75F-18BC-DBF5-F3D1-7A3369DD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BE1B227-2924-D862-FCEB-4ABF4E6ED2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D502A6-A6EB-96FA-D337-C7B694C3E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B4C4056-AE89-69B0-5862-B353EEB5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A6C19-C9D9-4763-84F4-E2FEABD119BF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10A050-0E3E-E42F-22FF-245DD0C6B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92FFD6-87CF-5AD7-5555-EECDFFCD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0DB92-C127-4E57-B128-ACDD05A6C4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48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8479094-34EA-D355-8184-163CDC38C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8C89E0-E575-BE9A-62C9-620E589C3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B2ECF2-59BB-D0E6-C633-0D0CD4E4D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DA6C19-C9D9-4763-84F4-E2FEABD119BF}" type="datetimeFigureOut">
              <a:rPr lang="fr-FR" smtClean="0"/>
              <a:t>03/02/2025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EFCD63-E4C7-D1A0-1A15-5D783BD35D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0FE7DB-DAEA-9242-106B-FFE170E06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C0DB92-C127-4E57-B128-ACDD05A6C4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6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26" name="Image 13">
            <a:extLst>
              <a:ext uri="{FF2B5EF4-FFF2-40B4-BE49-F238E27FC236}">
                <a16:creationId xmlns:a16="http://schemas.microsoft.com/office/drawing/2014/main" id="{9F920FEE-051F-FFC1-32F3-2A54B9814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38" y="239049"/>
            <a:ext cx="520840" cy="525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0227" name="Image 6">
            <a:extLst>
              <a:ext uri="{FF2B5EF4-FFF2-40B4-BE49-F238E27FC236}">
                <a16:creationId xmlns:a16="http://schemas.microsoft.com/office/drawing/2014/main" id="{2EB3D8F6-EB9D-897C-B04D-EB423A12CB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4310" y="243798"/>
            <a:ext cx="1632179" cy="522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80400A7F-FB87-C518-CBA6-6063B21B2499}"/>
              </a:ext>
            </a:extLst>
          </p:cNvPr>
          <p:cNvSpPr txBox="1"/>
          <p:nvPr/>
        </p:nvSpPr>
        <p:spPr>
          <a:xfrm>
            <a:off x="931920" y="188390"/>
            <a:ext cx="9402705" cy="613488"/>
          </a:xfrm>
          <a:prstGeom prst="rect">
            <a:avLst/>
          </a:prstGeom>
          <a:noFill/>
        </p:spPr>
        <p:txBody>
          <a:bodyPr wrap="square" lIns="121271" tIns="60636" rIns="121271" bIns="60636">
            <a:spAutoFit/>
          </a:bodyPr>
          <a:lstStyle/>
          <a:p>
            <a:pPr>
              <a:defRPr/>
            </a:pPr>
            <a:r>
              <a:rPr lang="fr-FR" sz="3191" dirty="0">
                <a:solidFill>
                  <a:srgbClr val="D40F3D"/>
                </a:solidFill>
                <a:latin typeface="Calibri"/>
              </a:rPr>
              <a:t>CRITERES STATISTIQUES</a:t>
            </a:r>
          </a:p>
        </p:txBody>
      </p:sp>
      <p:grpSp>
        <p:nvGrpSpPr>
          <p:cNvPr id="180230" name="Groupe 11">
            <a:extLst>
              <a:ext uri="{FF2B5EF4-FFF2-40B4-BE49-F238E27FC236}">
                <a16:creationId xmlns:a16="http://schemas.microsoft.com/office/drawing/2014/main" id="{3A7BDD03-AB30-D142-F667-FD8EF58091A9}"/>
              </a:ext>
            </a:extLst>
          </p:cNvPr>
          <p:cNvGrpSpPr>
            <a:grpSpLocks/>
          </p:cNvGrpSpPr>
          <p:nvPr/>
        </p:nvGrpSpPr>
        <p:grpSpPr bwMode="auto">
          <a:xfrm>
            <a:off x="-10532" y="6485982"/>
            <a:ext cx="12202531" cy="372031"/>
            <a:chOff x="0" y="4864165"/>
            <a:chExt cx="9144000" cy="2793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6F2556C-E5A1-BF1B-38DA-FE04A664F345}"/>
                </a:ext>
              </a:extLst>
            </p:cNvPr>
            <p:cNvSpPr/>
            <p:nvPr/>
          </p:nvSpPr>
          <p:spPr>
            <a:xfrm>
              <a:off x="0" y="4864166"/>
              <a:ext cx="9144000" cy="279335"/>
            </a:xfrm>
            <a:prstGeom prst="rect">
              <a:avLst/>
            </a:prstGeom>
            <a:solidFill>
              <a:srgbClr val="D40F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fr-FR" sz="1795" dirty="0">
                  <a:solidFill>
                    <a:prstClr val="white"/>
                  </a:solidFill>
                </a:rPr>
                <a:t>Entreprise – nom du projet - Date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C376C02E-3CFC-5AF9-840D-D7A7B125B2EB}"/>
                </a:ext>
              </a:extLst>
            </p:cNvPr>
            <p:cNvSpPr txBox="1"/>
            <p:nvPr/>
          </p:nvSpPr>
          <p:spPr>
            <a:xfrm>
              <a:off x="7699481" y="4864165"/>
              <a:ext cx="1335975" cy="2537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fr-FR" sz="1596" dirty="0">
                  <a:solidFill>
                    <a:prstClr val="white"/>
                  </a:solidFill>
                  <a:latin typeface="Calibri"/>
                </a:rPr>
                <a:t>31/01/2025</a:t>
              </a:r>
            </a:p>
          </p:txBody>
        </p:sp>
      </p:grp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094F71EF-4DCB-F213-32C4-19CABDAC1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575264"/>
              </p:ext>
            </p:extLst>
          </p:nvPr>
        </p:nvGraphicFramePr>
        <p:xfrm>
          <a:off x="7000875" y="2854914"/>
          <a:ext cx="4593873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9602">
                  <a:extLst>
                    <a:ext uri="{9D8B030D-6E8A-4147-A177-3AD203B41FA5}">
                      <a16:colId xmlns:a16="http://schemas.microsoft.com/office/drawing/2014/main" val="1885751306"/>
                    </a:ext>
                  </a:extLst>
                </a:gridCol>
                <a:gridCol w="792558">
                  <a:extLst>
                    <a:ext uri="{9D8B030D-6E8A-4147-A177-3AD203B41FA5}">
                      <a16:colId xmlns:a16="http://schemas.microsoft.com/office/drawing/2014/main" val="707243960"/>
                    </a:ext>
                  </a:extLst>
                </a:gridCol>
                <a:gridCol w="702205">
                  <a:extLst>
                    <a:ext uri="{9D8B030D-6E8A-4147-A177-3AD203B41FA5}">
                      <a16:colId xmlns:a16="http://schemas.microsoft.com/office/drawing/2014/main" val="1011864465"/>
                    </a:ext>
                  </a:extLst>
                </a:gridCol>
                <a:gridCol w="819508">
                  <a:extLst>
                    <a:ext uri="{9D8B030D-6E8A-4147-A177-3AD203B41FA5}">
                      <a16:colId xmlns:a16="http://schemas.microsoft.com/office/drawing/2014/main" val="1833650551"/>
                    </a:ext>
                  </a:extLst>
                </a:gridCol>
              </a:tblGrid>
              <a:tr h="284526">
                <a:tc>
                  <a:txBody>
                    <a:bodyPr/>
                    <a:lstStyle/>
                    <a:p>
                      <a:pPr algn="l"/>
                      <a:r>
                        <a:rPr lang="fr-FR" b="1" dirty="0">
                          <a:solidFill>
                            <a:schemeClr val="accent1"/>
                          </a:solidFill>
                        </a:rPr>
                        <a:t>ENTREPRISE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414893"/>
                  </a:ext>
                </a:extLst>
              </a:tr>
              <a:tr h="276059">
                <a:tc>
                  <a:txBody>
                    <a:bodyPr/>
                    <a:lstStyle/>
                    <a:p>
                      <a:pPr algn="l">
                        <a:tabLst>
                          <a:tab pos="2400300" algn="l"/>
                          <a:tab pos="3200400" algn="l"/>
                        </a:tabLs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TF1 </a:t>
                      </a:r>
                      <a:r>
                        <a:rPr lang="fr-FR" sz="14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(taux de Fréquence</a:t>
                      </a: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6612025"/>
                  </a:ext>
                </a:extLst>
              </a:tr>
              <a:tr h="129940">
                <a:tc>
                  <a:txBody>
                    <a:bodyPr/>
                    <a:lstStyle/>
                    <a:p>
                      <a:pPr algn="l">
                        <a:tabLst>
                          <a:tab pos="2400300" algn="l"/>
                          <a:tab pos="3200400" algn="l"/>
                        </a:tabLs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TF2</a:t>
                      </a:r>
                      <a:r>
                        <a:rPr lang="fr-FR" sz="14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(taux de Fréquence)**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1686735"/>
                  </a:ext>
                </a:extLst>
              </a:tr>
              <a:tr h="1299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00300" algn="l"/>
                          <a:tab pos="3200400" algn="l"/>
                        </a:tabLst>
                        <a:defRPr/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TG</a:t>
                      </a:r>
                      <a:r>
                        <a:rPr lang="fr-FR" sz="14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(taux de Gravité)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1393968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D02D7CC5-2DC9-CB5F-0817-A74723156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704694"/>
              </p:ext>
            </p:extLst>
          </p:nvPr>
        </p:nvGraphicFramePr>
        <p:xfrm>
          <a:off x="730313" y="2872689"/>
          <a:ext cx="5341219" cy="199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5562">
                  <a:extLst>
                    <a:ext uri="{9D8B030D-6E8A-4147-A177-3AD203B41FA5}">
                      <a16:colId xmlns:a16="http://schemas.microsoft.com/office/drawing/2014/main" val="2847493541"/>
                    </a:ext>
                  </a:extLst>
                </a:gridCol>
                <a:gridCol w="975657">
                  <a:extLst>
                    <a:ext uri="{9D8B030D-6E8A-4147-A177-3AD203B41FA5}">
                      <a16:colId xmlns:a16="http://schemas.microsoft.com/office/drawing/2014/main" val="31919769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ENTREPRISE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5642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Effectifs chantier/atelier en %</a:t>
                      </a:r>
                      <a:endParaRPr lang="fr-FR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26404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Effectifs bureau en %</a:t>
                      </a:r>
                      <a:endParaRPr lang="fr-FR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85195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Nombre de salariés de l’unité </a:t>
                      </a:r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79015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Nombre de sauveteurs-secouristes du Travail (SST) </a:t>
                      </a:r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68163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d’accident Mortel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585498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48E32DAD-264D-202C-E081-C9BD71382E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685810"/>
              </p:ext>
            </p:extLst>
          </p:nvPr>
        </p:nvGraphicFramePr>
        <p:xfrm>
          <a:off x="730313" y="1549752"/>
          <a:ext cx="97376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487">
                  <a:extLst>
                    <a:ext uri="{9D8B030D-6E8A-4147-A177-3AD203B41FA5}">
                      <a16:colId xmlns:a16="http://schemas.microsoft.com/office/drawing/2014/main" val="3213932040"/>
                    </a:ext>
                  </a:extLst>
                </a:gridCol>
                <a:gridCol w="6353175">
                  <a:extLst>
                    <a:ext uri="{9D8B030D-6E8A-4147-A177-3AD203B41FA5}">
                      <a16:colId xmlns:a16="http://schemas.microsoft.com/office/drawing/2014/main" val="3603139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Certification(s) sécurité acquise(s)</a:t>
                      </a:r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989352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D756C773-E123-392E-7078-66D8A291A9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602616"/>
              </p:ext>
            </p:extLst>
          </p:nvPr>
        </p:nvGraphicFramePr>
        <p:xfrm>
          <a:off x="745129" y="2102656"/>
          <a:ext cx="972284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7896">
                  <a:extLst>
                    <a:ext uri="{9D8B030D-6E8A-4147-A177-3AD203B41FA5}">
                      <a16:colId xmlns:a16="http://schemas.microsoft.com/office/drawing/2014/main" val="3213932040"/>
                    </a:ext>
                  </a:extLst>
                </a:gridCol>
                <a:gridCol w="5314950">
                  <a:extLst>
                    <a:ext uri="{9D8B030D-6E8A-4147-A177-3AD203B41FA5}">
                      <a16:colId xmlns:a16="http://schemas.microsoft.com/office/drawing/2014/main" val="3603139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Année du dernier accident d’origine électrique</a:t>
                      </a:r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CD2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989352"/>
                  </a:ext>
                </a:extLst>
              </a:tr>
            </a:tbl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94CF962-B6A2-EE85-C173-06ACB0FC94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725422"/>
              </p:ext>
            </p:extLst>
          </p:nvPr>
        </p:nvGraphicFramePr>
        <p:xfrm>
          <a:off x="7000875" y="4429316"/>
          <a:ext cx="4593873" cy="1280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9602">
                  <a:extLst>
                    <a:ext uri="{9D8B030D-6E8A-4147-A177-3AD203B41FA5}">
                      <a16:colId xmlns:a16="http://schemas.microsoft.com/office/drawing/2014/main" val="1885751306"/>
                    </a:ext>
                  </a:extLst>
                </a:gridCol>
                <a:gridCol w="792558">
                  <a:extLst>
                    <a:ext uri="{9D8B030D-6E8A-4147-A177-3AD203B41FA5}">
                      <a16:colId xmlns:a16="http://schemas.microsoft.com/office/drawing/2014/main" val="707243960"/>
                    </a:ext>
                  </a:extLst>
                </a:gridCol>
                <a:gridCol w="702205">
                  <a:extLst>
                    <a:ext uri="{9D8B030D-6E8A-4147-A177-3AD203B41FA5}">
                      <a16:colId xmlns:a16="http://schemas.microsoft.com/office/drawing/2014/main" val="1011864465"/>
                    </a:ext>
                  </a:extLst>
                </a:gridCol>
                <a:gridCol w="819508">
                  <a:extLst>
                    <a:ext uri="{9D8B030D-6E8A-4147-A177-3AD203B41FA5}">
                      <a16:colId xmlns:a16="http://schemas.microsoft.com/office/drawing/2014/main" val="18336505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b="1" dirty="0">
                          <a:solidFill>
                            <a:schemeClr val="accent2"/>
                          </a:solidFill>
                        </a:rPr>
                        <a:t>INTERIMS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414893"/>
                  </a:ext>
                </a:extLst>
              </a:tr>
              <a:tr h="262765">
                <a:tc>
                  <a:txBody>
                    <a:bodyPr/>
                    <a:lstStyle/>
                    <a:p>
                      <a:pPr algn="l">
                        <a:tabLst>
                          <a:tab pos="2400300" algn="l"/>
                          <a:tab pos="3200400" algn="l"/>
                        </a:tabLst>
                      </a:pPr>
                      <a:r>
                        <a:rPr lang="fr-FR" sz="1400" b="1" dirty="0">
                          <a:effectLst/>
                        </a:rPr>
                        <a:t>TF1 </a:t>
                      </a:r>
                      <a:r>
                        <a:rPr lang="fr-FR" sz="1400" b="0" dirty="0">
                          <a:effectLst/>
                        </a:rPr>
                        <a:t>(taux de Fréquence</a:t>
                      </a:r>
                      <a:r>
                        <a:rPr lang="fr-FR" sz="1400" b="1" dirty="0">
                          <a:effectLst/>
                        </a:rPr>
                        <a:t>)*</a:t>
                      </a:r>
                      <a:endParaRPr lang="fr-FR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6612025"/>
                  </a:ext>
                </a:extLst>
              </a:tr>
              <a:tr h="129940">
                <a:tc>
                  <a:txBody>
                    <a:bodyPr/>
                    <a:lstStyle/>
                    <a:p>
                      <a:pPr algn="l">
                        <a:tabLst>
                          <a:tab pos="2400300" algn="l"/>
                          <a:tab pos="3200400" algn="l"/>
                        </a:tabLs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TF2</a:t>
                      </a:r>
                      <a:r>
                        <a:rPr lang="fr-FR" sz="14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(taux de Fréquence)**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1686735"/>
                  </a:ext>
                </a:extLst>
              </a:tr>
              <a:tr h="1299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00300" algn="l"/>
                          <a:tab pos="3200400" algn="l"/>
                        </a:tabLst>
                        <a:defRPr/>
                      </a:pPr>
                      <a:r>
                        <a:rPr lang="fr-FR" sz="1400" b="1" dirty="0">
                          <a:effectLst/>
                        </a:rPr>
                        <a:t>TG</a:t>
                      </a:r>
                      <a:r>
                        <a:rPr lang="fr-FR" sz="1400" b="0" dirty="0">
                          <a:effectLst/>
                        </a:rPr>
                        <a:t> (taux de Gravité)</a:t>
                      </a:r>
                      <a:endParaRPr lang="fr-FR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1393968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093F813D-C79F-D54A-3A74-3631C9A3EB80}"/>
              </a:ext>
            </a:extLst>
          </p:cNvPr>
          <p:cNvSpPr txBox="1"/>
          <p:nvPr/>
        </p:nvSpPr>
        <p:spPr>
          <a:xfrm>
            <a:off x="281890" y="5594090"/>
            <a:ext cx="1176525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*   Le taux de fréquence 1, concerne tous types d'accidents de travail avec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arret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travail. </a:t>
            </a:r>
            <a:br>
              <a:rPr lang="fr-F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fr-FR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</a:t>
            </a:r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Nombre d'accidents du travail avec arrêt / Nombre d'heures travaillées x 1 000 000</a:t>
            </a:r>
          </a:p>
          <a:p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** Le taux de fréquence 2, concerne tous types d'accidents de travail avec et sans </a:t>
            </a:r>
            <a:r>
              <a:rPr lang="fr-FR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arret</a:t>
            </a:r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 de travail. </a:t>
            </a:r>
            <a:b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fr-FR" sz="1200" dirty="0">
                <a:solidFill>
                  <a:srgbClr val="000000"/>
                </a:solidFill>
                <a:latin typeface="Arial" panose="020B0604020202020204" pitchFamily="34" charset="0"/>
              </a:rPr>
              <a:t>    Nombre d'accidents du travail avec et sans arrêt / Nombre d'heures travaillées x 1 000 000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17213</TotalTime>
  <Words>170</Words>
  <Application>Microsoft Office PowerPoint</Application>
  <PresentationFormat>Grand écran</PresentationFormat>
  <Paragraphs>29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Séverine HANRIOT-COLIN</dc:creator>
  <cp:lastModifiedBy>Pierre-Laurent RENARD</cp:lastModifiedBy>
  <cp:revision>6</cp:revision>
  <cp:lastPrinted>2024-12-17T09:00:33Z</cp:lastPrinted>
  <dcterms:created xsi:type="dcterms:W3CDTF">2024-10-14T14:35:34Z</dcterms:created>
  <dcterms:modified xsi:type="dcterms:W3CDTF">2025-02-03T15:44:31Z</dcterms:modified>
</cp:coreProperties>
</file>